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3" r:id="rId4"/>
    <p:sldId id="265" r:id="rId5"/>
    <p:sldId id="259" r:id="rId6"/>
    <p:sldId id="268" r:id="rId7"/>
    <p:sldId id="260" r:id="rId8"/>
    <p:sldId id="264" r:id="rId9"/>
    <p:sldId id="263" r:id="rId10"/>
    <p:sldId id="272" r:id="rId11"/>
    <p:sldId id="261" r:id="rId12"/>
    <p:sldId id="262" r:id="rId13"/>
    <p:sldId id="266" r:id="rId14"/>
    <p:sldId id="274" r:id="rId15"/>
    <p:sldId id="267" r:id="rId16"/>
    <p:sldId id="269" r:id="rId17"/>
    <p:sldId id="271" r:id="rId18"/>
    <p:sldId id="25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95768"/>
  </p:normalViewPr>
  <p:slideViewPr>
    <p:cSldViewPr snapToGrid="0" snapToObjects="1">
      <p:cViewPr>
        <p:scale>
          <a:sx n="103" d="100"/>
          <a:sy n="103" d="100"/>
        </p:scale>
        <p:origin x="8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A7063-676C-4647-96E5-4DDAF209156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20B65-17D2-1343-8438-3BF0DE29F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00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To create a system that can help microfluidic designers to control valves on a chip.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To use this device for example to carry out the transformation experiment.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Get the chip assembled.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Connect FPGA controlled syringe pumps for control valves (One for each valve)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Connect other syringe pumps for flow implementation.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Connect </a:t>
            </a:r>
            <a:r>
              <a:rPr lang="en-US" sz="1200" dirty="0" err="1"/>
              <a:t>tubings</a:t>
            </a:r>
            <a:r>
              <a:rPr lang="en-US" sz="1200" dirty="0"/>
              <a:t> filled with liquids.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Start FPGA and open control 1. Then control 2. Then fill liquids, then close valve 1 &amp; 2. Then Open valve 2 for some more oil for mixing. Then close it. Then open valve 3. Collect Output. Experiment Done.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0B65-17D2-1343-8438-3BF0DE29F2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28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microfluidic chip is designed to perform transformation. Suspended cells and plasmid are metered on the chip and are then mixed together The solution then undergoes heat shock in a time dependent mixing element for exactly 30 seconds The solution can then be pipetted out from the chip into a recovery tube on ice.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Control through FPGA controlled syringe pumps. Flow of liquids through other syringe pumps.</a:t>
            </a:r>
          </a:p>
          <a:p>
            <a:pPr marL="228600" indent="-228600">
              <a:buAutoNum type="arabicPeriod"/>
            </a:pPr>
            <a:r>
              <a:rPr lang="en-US" dirty="0"/>
              <a:t>Open control 1 to allow flow of plasmids and cells.</a:t>
            </a:r>
          </a:p>
          <a:p>
            <a:pPr marL="228600" indent="-228600">
              <a:buAutoNum type="arabicPeriod"/>
            </a:pPr>
            <a:r>
              <a:rPr lang="en-US" dirty="0"/>
              <a:t>Open control 2 to allow flow of mineral oil which will be acting as a carrier for the cells as well as plasmids. </a:t>
            </a:r>
          </a:p>
          <a:p>
            <a:pPr marL="228600" indent="-228600">
              <a:buAutoNum type="arabicPeriod"/>
            </a:pPr>
            <a:r>
              <a:rPr lang="en-US" dirty="0"/>
              <a:t>Begin flow of these liquids using the syringes at a specified flow rate.</a:t>
            </a:r>
          </a:p>
          <a:p>
            <a:pPr marL="228600" indent="-228600">
              <a:buAutoNum type="arabicPeriod"/>
            </a:pPr>
            <a:r>
              <a:rPr lang="en-US" dirty="0"/>
              <a:t>Fill up to metered limit.</a:t>
            </a:r>
          </a:p>
          <a:p>
            <a:pPr marL="228600" indent="-228600">
              <a:buAutoNum type="arabicPeriod"/>
            </a:pPr>
            <a:r>
              <a:rPr lang="en-US" dirty="0"/>
              <a:t>Close valves 1 &amp; 2 with an intermediate delay between closing of these 2.</a:t>
            </a:r>
          </a:p>
          <a:p>
            <a:pPr marL="228600" indent="-228600">
              <a:buAutoNum type="arabicPeriod"/>
            </a:pPr>
            <a:r>
              <a:rPr lang="en-US" dirty="0"/>
              <a:t>Open control 3. Flow the mineral oil again for mixing.</a:t>
            </a:r>
          </a:p>
          <a:p>
            <a:pPr marL="228600" indent="-228600">
              <a:buAutoNum type="arabicPeriod"/>
            </a:pPr>
            <a:r>
              <a:rPr lang="en-US" dirty="0"/>
              <a:t>Collect the output then close valve 3.</a:t>
            </a:r>
          </a:p>
          <a:p>
            <a:pPr marL="228600" indent="-228600">
              <a:buAutoNum type="arabicPeriod"/>
            </a:pPr>
            <a:r>
              <a:rPr lang="en-US" dirty="0"/>
              <a:t>Flush everything  out post </a:t>
            </a:r>
            <a:r>
              <a:rPr lang="en-US" dirty="0" smtClean="0"/>
              <a:t>experiment.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0B65-17D2-1343-8438-3BF0DE29F2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0B65-17D2-1343-8438-3BF0DE29F2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Milliliters per hour </a:t>
            </a:r>
          </a:p>
          <a:p>
            <a:r>
              <a:rPr lang="en-US" dirty="0"/>
              <a:t>Main modules</a:t>
            </a:r>
          </a:p>
          <a:p>
            <a:pPr marL="228600" indent="-228600">
              <a:buAutoNum type="arabicPeriod"/>
            </a:pPr>
            <a:r>
              <a:rPr lang="en-US" dirty="0"/>
              <a:t>Counter</a:t>
            </a:r>
          </a:p>
          <a:p>
            <a:pPr marL="228600" indent="-228600">
              <a:buAutoNum type="arabicPeriod"/>
            </a:pPr>
            <a:r>
              <a:rPr lang="en-US" dirty="0"/>
              <a:t>XADC</a:t>
            </a:r>
          </a:p>
          <a:p>
            <a:pPr marL="228600" indent="-228600">
              <a:buAutoNum type="arabicPeriod"/>
            </a:pPr>
            <a:r>
              <a:rPr lang="en-US" dirty="0"/>
              <a:t>PWM</a:t>
            </a:r>
          </a:p>
          <a:p>
            <a:pPr marL="228600" indent="-228600">
              <a:buAutoNum type="arabicPeriod"/>
            </a:pPr>
            <a:r>
              <a:rPr lang="en-US" dirty="0"/>
              <a:t>Microarchitecture as a whole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0B65-17D2-1343-8438-3BF0DE29F2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1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Counter will decide the opening time of control valves.</a:t>
            </a:r>
          </a:p>
          <a:p>
            <a:pPr marL="228600" indent="-228600">
              <a:buAutoNum type="arabicPeriod"/>
            </a:pPr>
            <a:r>
              <a:rPr lang="en-US" dirty="0"/>
              <a:t>PWM will control the opening rate of control valves</a:t>
            </a:r>
          </a:p>
          <a:p>
            <a:pPr marL="228600" indent="-228600">
              <a:buAutoNum type="arabicPeriod"/>
            </a:pPr>
            <a:r>
              <a:rPr lang="en-US" dirty="0"/>
              <a:t>XADC will allow for manual addition of opening/closing time of valves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0B65-17D2-1343-8438-3BF0DE29F2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9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Counter go to pc when done to resume and go to next instruction.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0B65-17D2-1343-8438-3BF0DE29F2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9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XADC as the most proud of.</a:t>
            </a:r>
          </a:p>
          <a:p>
            <a:r>
              <a:rPr lang="en-US" dirty="0"/>
              <a:t>Counter as the</a:t>
            </a:r>
            <a:r>
              <a:rPr lang="en-US" baseline="0" dirty="0"/>
              <a:t> novel one that can count up to twenty days without using huge counters.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0B65-17D2-1343-8438-3BF0DE29F2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7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Servo torque</a:t>
            </a:r>
            <a:r>
              <a:rPr lang="en-US" baseline="0" dirty="0"/>
              <a:t> insufficient.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0B65-17D2-1343-8438-3BF0DE29F2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Take instructions from the user</a:t>
            </a:r>
            <a:r>
              <a:rPr lang="en-US" baseline="0" dirty="0"/>
              <a:t> to control valves and give delays between states.</a:t>
            </a:r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0B65-17D2-1343-8438-3BF0DE29F2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9241250-791E-524E-887B-8289A897C058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B362-91C5-244E-A202-E3824A69AC82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7878DD-2998-254F-A3E6-815488BAA32D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0637-5323-9848-894B-6C87645C6760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281FF5-4ED0-0C40-B2B0-63B6415AA5ED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097C-B393-4C4C-8F40-C4C5EE1C1694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E4F23-C9FE-EE44-A10A-9FEA339D4318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D4C0-E00C-6D4F-8E95-D987339060B4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6130-0ED7-6447-AAD8-0BF8C5F3274E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68D0538-EA8C-414B-B522-888711A39283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0D9C-E0A2-794C-812D-F371F3FCAF5F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F423137-9A25-5B46-B855-C2CFF8A44CD1}" type="datetime1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gif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MicroFluidic Flow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740" y="3459272"/>
            <a:ext cx="10836449" cy="22619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Nikhil Ranjan </a:t>
            </a:r>
          </a:p>
          <a:p>
            <a:r>
              <a:rPr lang="en-US" dirty="0">
                <a:solidFill>
                  <a:schemeClr val="bg1"/>
                </a:solidFill>
              </a:rPr>
              <a:t>Dishant Pandya</a:t>
            </a:r>
          </a:p>
          <a:p>
            <a:r>
              <a:rPr lang="en-US" dirty="0">
                <a:solidFill>
                  <a:schemeClr val="bg1"/>
                </a:solidFill>
              </a:rPr>
              <a:t>Shachi Vaman  Khadilkar</a:t>
            </a:r>
          </a:p>
          <a:p>
            <a:r>
              <a:rPr lang="en-US" dirty="0">
                <a:solidFill>
                  <a:schemeClr val="bg1"/>
                </a:solidFill>
              </a:rPr>
              <a:t>Ashley Antony Gomez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6BB481B-7E1E-D143-B3A1-ECE8BAEE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193" y="745669"/>
            <a:ext cx="4129549" cy="6377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always@(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posedge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clk)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case(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delay_unit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)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3'b000: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if(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msec_count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== </a:t>
            </a:r>
            <a:r>
              <a:rPr lang="en-US" sz="1000" dirty="0" smtClean="0">
                <a:solidFill>
                  <a:srgbClr val="000000"/>
                </a:solidFill>
                <a:latin typeface="Helvetica" charset="0"/>
              </a:rPr>
              <a:t>delay) 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rst_flag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count_flag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3'b001: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if(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sec_count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== delay) 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rst_flag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count_flag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3'b010: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if(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min_count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== delay) 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rst_flag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count_flag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3'b011: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if(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hour_count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== delay) begin    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rst_flag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count_flag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3'b100: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if(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day_count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== delay) begin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rst_flag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count_flag</a:t>
            </a:r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 &lt;= 1;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</a:rPr>
              <a:t>end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Helvetica" charset="0"/>
              </a:rPr>
              <a:t>endcase</a:t>
            </a:r>
            <a:endParaRPr lang="en-US" sz="1000" dirty="0">
              <a:solidFill>
                <a:srgbClr val="000000"/>
              </a:solidFill>
              <a:latin typeface="Helvetica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80270" y="1194619"/>
            <a:ext cx="345112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200" dirty="0"/>
              <a:t>if ((debug_flag == 0) &amp;&amp; (count_flag == 1))</a:t>
            </a:r>
          </a:p>
          <a:p>
            <a:r>
              <a:rPr lang="is-IS" sz="1200" dirty="0"/>
              <a:t>    count_done &lt;= 1;</a:t>
            </a:r>
          </a:p>
          <a:p>
            <a:r>
              <a:rPr lang="is-IS" sz="1200" dirty="0"/>
              <a:t>else if ((debug_flag == 1) &amp;&amp; (count_flag == 1))</a:t>
            </a:r>
          </a:p>
          <a:p>
            <a:r>
              <a:rPr lang="is-IS" sz="1200" dirty="0"/>
              <a:t>    begin</a:t>
            </a:r>
          </a:p>
          <a:p>
            <a:r>
              <a:rPr lang="is-IS" sz="1200" dirty="0"/>
              <a:t>    debug_count &lt;= 0;</a:t>
            </a:r>
          </a:p>
          <a:p>
            <a:r>
              <a:rPr lang="is-IS" sz="1200" dirty="0"/>
              <a:t>    if(debug_count &lt; manual_delay)</a:t>
            </a:r>
          </a:p>
          <a:p>
            <a:r>
              <a:rPr lang="is-IS" sz="1200" dirty="0"/>
              <a:t>        debug_count &lt;= debug_count + 1;</a:t>
            </a:r>
          </a:p>
          <a:p>
            <a:r>
              <a:rPr lang="is-IS" sz="1200" dirty="0"/>
              <a:t>    else</a:t>
            </a:r>
          </a:p>
          <a:p>
            <a:r>
              <a:rPr lang="is-IS" sz="1200" dirty="0"/>
              <a:t>        begin</a:t>
            </a:r>
          </a:p>
          <a:p>
            <a:r>
              <a:rPr lang="is-IS" sz="1200" dirty="0"/>
              <a:t>        debug_count &lt;= 0;</a:t>
            </a:r>
          </a:p>
          <a:p>
            <a:r>
              <a:rPr lang="is-IS" sz="1200" dirty="0"/>
              <a:t>        count_done &lt;= 1;</a:t>
            </a:r>
          </a:p>
          <a:p>
            <a:r>
              <a:rPr lang="is-IS" sz="1200" dirty="0"/>
              <a:t>        end </a:t>
            </a:r>
          </a:p>
          <a:p>
            <a:r>
              <a:rPr lang="is-IS" sz="1200" dirty="0"/>
              <a:t>    end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03342" y="1194619"/>
            <a:ext cx="33921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200" dirty="0"/>
              <a:t> if(hour_flag == 1) begin</a:t>
            </a:r>
          </a:p>
          <a:p>
            <a:r>
              <a:rPr lang="is-IS" sz="1200" dirty="0"/>
              <a:t>              if ((hour_count &lt; 5'b11000)&amp;&amp;(hour_flag == 1)) begin </a:t>
            </a:r>
          </a:p>
          <a:p>
            <a:r>
              <a:rPr lang="is-IS" sz="1200" dirty="0"/>
              <a:t>                  hour_count &lt;= hour_count + 1;</a:t>
            </a:r>
          </a:p>
          <a:p>
            <a:r>
              <a:rPr lang="is-IS" sz="1200" dirty="0"/>
              <a:t>                  min_count &lt;= 0;</a:t>
            </a:r>
          </a:p>
          <a:p>
            <a:r>
              <a:rPr lang="is-IS" sz="1200" dirty="0"/>
              <a:t>                  day_flag &lt;= 0;</a:t>
            </a:r>
          </a:p>
          <a:p>
            <a:r>
              <a:rPr lang="is-IS" sz="1200" dirty="0"/>
              <a:t>                  hour_flag &lt;= 0;</a:t>
            </a:r>
          </a:p>
          <a:p>
            <a:r>
              <a:rPr lang="is-IS" sz="1200" dirty="0"/>
              <a:t>                  msec_count &lt;= 0; </a:t>
            </a:r>
          </a:p>
          <a:p>
            <a:r>
              <a:rPr lang="is-IS" sz="1200" dirty="0"/>
              <a:t>                  sec_count &lt;= 0; </a:t>
            </a:r>
          </a:p>
          <a:p>
            <a:r>
              <a:rPr lang="is-IS" sz="1200" dirty="0"/>
              <a:t>              end</a:t>
            </a:r>
          </a:p>
          <a:p>
            <a:r>
              <a:rPr lang="is-IS" sz="1200" dirty="0"/>
              <a:t>              else</a:t>
            </a:r>
          </a:p>
          <a:p>
            <a:r>
              <a:rPr lang="is-IS" sz="1200" dirty="0"/>
              <a:t>              begin</a:t>
            </a:r>
          </a:p>
          <a:p>
            <a:r>
              <a:rPr lang="is-IS" sz="1200" dirty="0"/>
              <a:t>                  day_flag &lt;= 1;</a:t>
            </a:r>
          </a:p>
          <a:p>
            <a:r>
              <a:rPr lang="is-IS" sz="1200" dirty="0"/>
              <a:t>              end</a:t>
            </a:r>
          </a:p>
          <a:p>
            <a:r>
              <a:rPr lang="is-IS" sz="1200" dirty="0"/>
              <a:t>      end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C0AC335-A0D2-E349-9052-5169E59D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5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XADC interfacing.</a:t>
            </a:r>
          </a:p>
          <a:p>
            <a:r>
              <a:rPr lang="en-US" dirty="0"/>
              <a:t>Created a counter module for the delays.</a:t>
            </a:r>
          </a:p>
          <a:p>
            <a:r>
              <a:rPr lang="en-US" dirty="0"/>
              <a:t>Created a processor that can control the motors of the valve syringes based on a simple instruction set. </a:t>
            </a:r>
          </a:p>
          <a:p>
            <a:r>
              <a:rPr lang="en-US" dirty="0"/>
              <a:t>A PWM module to control the motor.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A0ECFDD-BFFA-234F-9E51-2FC859F4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 </a:t>
            </a:r>
            <a:r>
              <a:rPr lang="en-US" dirty="0"/>
              <a:t>control using knobs still not implemented</a:t>
            </a:r>
            <a:r>
              <a:rPr lang="en-US" dirty="0" smtClean="0"/>
              <a:t>.</a:t>
            </a:r>
          </a:p>
          <a:p>
            <a:r>
              <a:rPr lang="en-US" dirty="0"/>
              <a:t>No data logging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Reduced the number of knobs that can be used to give manual delay from 4 to 2</a:t>
            </a:r>
            <a:r>
              <a:rPr lang="en-US" dirty="0" smtClean="0"/>
              <a:t>.</a:t>
            </a:r>
          </a:p>
          <a:p>
            <a:r>
              <a:rPr lang="en-US" dirty="0" smtClean="0"/>
              <a:t>Tried implementing motor control using a level shifter.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40A8FFD-C969-2642-B640-D860A6EE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5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Removed the resource constraint from knobs so that number of knobs needn’t be equal to the number of valves.</a:t>
            </a:r>
          </a:p>
          <a:p>
            <a:r>
              <a:rPr lang="en-US" dirty="0"/>
              <a:t>Removed individual counters from the PWM.</a:t>
            </a:r>
          </a:p>
          <a:p>
            <a:r>
              <a:rPr lang="en-US" dirty="0"/>
              <a:t>Implemented a single counter for delays that range from milliseconds up-to days.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1BBDB8-8BBC-0E49-B718-FF8177FB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0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IMG_21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1914" y="2974297"/>
            <a:ext cx="5301049" cy="2981840"/>
          </a:xfrm>
          <a:prstGeom prst="rect">
            <a:avLst/>
          </a:prstGeom>
        </p:spPr>
      </p:pic>
      <p:pic>
        <p:nvPicPr>
          <p:cNvPr id="5" name="micro_fluidi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0472" y="2918692"/>
            <a:ext cx="5399903" cy="30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Nikhil </a:t>
            </a:r>
            <a:r>
              <a:rPr lang="mr-IN" dirty="0"/>
              <a:t>–</a:t>
            </a:r>
            <a:r>
              <a:rPr lang="en-US" dirty="0"/>
              <a:t> Microfluidic integration</a:t>
            </a:r>
          </a:p>
          <a:p>
            <a:r>
              <a:rPr lang="en-US" dirty="0"/>
              <a:t>Dishant </a:t>
            </a:r>
            <a:r>
              <a:rPr lang="mr-IN" dirty="0"/>
              <a:t>–</a:t>
            </a:r>
            <a:r>
              <a:rPr lang="en-US" dirty="0"/>
              <a:t> PWM and XADC interfacing</a:t>
            </a:r>
          </a:p>
          <a:p>
            <a:r>
              <a:rPr lang="en-US" dirty="0"/>
              <a:t>Shachi </a:t>
            </a:r>
            <a:r>
              <a:rPr lang="mr-IN" dirty="0"/>
              <a:t>–</a:t>
            </a:r>
            <a:r>
              <a:rPr lang="en-US" dirty="0"/>
              <a:t> UART interfacing and processor </a:t>
            </a:r>
          </a:p>
          <a:p>
            <a:r>
              <a:rPr lang="en-US" dirty="0"/>
              <a:t>Ashley </a:t>
            </a:r>
            <a:r>
              <a:rPr lang="mr-IN" dirty="0"/>
              <a:t>–</a:t>
            </a:r>
            <a:r>
              <a:rPr lang="en-US" dirty="0"/>
              <a:t> XADC interfacing and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F32A47B-5BAD-B34C-96DA-05B13B48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7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65643" y="2967335"/>
            <a:ext cx="30607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B16B82A-0571-2C46-A137-CD3D137A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A6942BA-D1D7-BB49-9D5A-072530CD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3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 of  the Functionality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62329" y="6203772"/>
            <a:ext cx="1345324" cy="466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Knobs</a:t>
            </a:r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29292" y="3621465"/>
            <a:ext cx="970215" cy="598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435598" y="4698548"/>
            <a:ext cx="798786" cy="5780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956972" y="3642257"/>
            <a:ext cx="798786" cy="5780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PWM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937875" y="3642257"/>
            <a:ext cx="1103586" cy="5780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Instruction parsing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0646" y="3642256"/>
            <a:ext cx="139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FPGA</a:t>
            </a:r>
          </a:p>
        </p:txBody>
      </p:sp>
      <p:cxnSp>
        <p:nvCxnSpPr>
          <p:cNvPr id="13" name="Straight Arrow Connector 12"/>
          <p:cNvCxnSpPr>
            <a:stCxn id="6" idx="0"/>
            <a:endCxn id="8" idx="2"/>
          </p:cNvCxnSpPr>
          <p:nvPr/>
        </p:nvCxnSpPr>
        <p:spPr>
          <a:xfrm flipV="1">
            <a:off x="4834991" y="5276617"/>
            <a:ext cx="0" cy="927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1"/>
          </p:cNvCxnSpPr>
          <p:nvPr/>
        </p:nvCxnSpPr>
        <p:spPr>
          <a:xfrm>
            <a:off x="625598" y="3931291"/>
            <a:ext cx="2312277" cy="1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755758" y="3931291"/>
            <a:ext cx="48035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5248" y="3549922"/>
            <a:ext cx="132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29584" y="5510723"/>
            <a:ext cx="1124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Analog Signals</a:t>
            </a:r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55433" y="2393860"/>
            <a:ext cx="4152225" cy="302843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8" idx="3"/>
          </p:cNvCxnSpPr>
          <p:nvPr/>
        </p:nvCxnSpPr>
        <p:spPr>
          <a:xfrm flipV="1">
            <a:off x="5234384" y="4986057"/>
            <a:ext cx="394138" cy="1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628522" y="4698548"/>
            <a:ext cx="1127236" cy="5968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356365" y="4220326"/>
            <a:ext cx="3103" cy="478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8544219" y="3642256"/>
            <a:ext cx="1319519" cy="5663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Syringe Pumps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227075" y="3925042"/>
            <a:ext cx="317144" cy="365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988F878-6EB9-A740-A548-AA54BF2A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4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RTL  of  the counter</a:t>
            </a:r>
          </a:p>
        </p:txBody>
      </p:sp>
      <p:sp>
        <p:nvSpPr>
          <p:cNvPr id="4" name="AutoShape 4" descr="chematic.pd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" t="33271" r="903" b="26905"/>
          <a:stretch/>
        </p:blipFill>
        <p:spPr>
          <a:xfrm>
            <a:off x="1" y="2477728"/>
            <a:ext cx="11901948" cy="38640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8C041C7-E9AA-9B4D-A25E-1F744280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683" y="2425807"/>
            <a:ext cx="57509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Creating an Optimization/debugging tool for microfluidic experiments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Control is defined by a set of instructions.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Example - Transformation Chip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3B5C707-ED2C-094D-825E-77A2B7DC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313EDE1-4BD5-6543-885F-573CF04F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88" y="2186239"/>
            <a:ext cx="4741722" cy="3895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2341687-A01E-104B-BDA5-702CF4C9B4F4}"/>
              </a:ext>
            </a:extLst>
          </p:cNvPr>
          <p:cNvSpPr txBox="1"/>
          <p:nvPr/>
        </p:nvSpPr>
        <p:spPr>
          <a:xfrm>
            <a:off x="6863788" y="6524090"/>
            <a:ext cx="4741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Picture Courtesy:- http://2017.igem.org/</a:t>
            </a:r>
            <a:r>
              <a:rPr lang="en-US" sz="1000" dirty="0" err="1"/>
              <a:t>Team:BostonU_HW</a:t>
            </a:r>
            <a:r>
              <a:rPr lang="en-US" sz="1000" dirty="0"/>
              <a:t>/Transformation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616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2E0CF2-FCD4-A948-9633-4A0F4FE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 -Transformation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3533AF-F1A7-D641-8E9F-131BDF9C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A02EC8F-433C-D740-9323-6146DF113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333" y="1996926"/>
            <a:ext cx="3901379" cy="378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5DB0D4D-CB16-2344-B43D-A7A7DA962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480" y="2237165"/>
            <a:ext cx="3548386" cy="3544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108F75D-61F5-3647-90D4-FD9E06800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865" y="2237165"/>
            <a:ext cx="4152943" cy="3678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AFC00D8-A486-2941-B167-6468D6A069FE}"/>
              </a:ext>
            </a:extLst>
          </p:cNvPr>
          <p:cNvSpPr txBox="1"/>
          <p:nvPr/>
        </p:nvSpPr>
        <p:spPr>
          <a:xfrm>
            <a:off x="6863788" y="6524090"/>
            <a:ext cx="4741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Picture Courtesy:- http://2017.igem.org/</a:t>
            </a:r>
            <a:r>
              <a:rPr lang="en-US" sz="1000" dirty="0" err="1"/>
              <a:t>Team:BostonU_HW</a:t>
            </a:r>
            <a:r>
              <a:rPr lang="en-US" sz="1000" dirty="0"/>
              <a:t>/Transformation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293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FEB2DC-420A-C948-B000-B89790C7007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9" b="10203"/>
          <a:stretch/>
        </p:blipFill>
        <p:spPr>
          <a:xfrm>
            <a:off x="596690" y="2178180"/>
            <a:ext cx="3975309" cy="3528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0" b="50552"/>
          <a:stretch/>
        </p:blipFill>
        <p:spPr>
          <a:xfrm>
            <a:off x="6096000" y="2705894"/>
            <a:ext cx="4982633" cy="259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114800" y="2705894"/>
            <a:ext cx="1981200" cy="64690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31733" y="3810000"/>
            <a:ext cx="1964267" cy="14866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50000" y="5571066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</a:t>
            </a:r>
            <a:r>
              <a:rPr lang="en-US"/>
              <a:t>controlled syringe pumps 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CE4AADF-4A4E-2845-B7BF-C5FF1C8B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 syringe pumps that actuate the valves using simple instruction.</a:t>
            </a:r>
          </a:p>
          <a:p>
            <a:r>
              <a:rPr lang="en-US" dirty="0"/>
              <a:t>Number of valves to control on the transformation chip : 3</a:t>
            </a:r>
          </a:p>
          <a:p>
            <a:r>
              <a:rPr lang="en-US" dirty="0"/>
              <a:t>Maximum delay :  20 days.</a:t>
            </a:r>
          </a:p>
          <a:p>
            <a:r>
              <a:rPr lang="en-US" dirty="0"/>
              <a:t>Minimum delay :  1 millisecond.</a:t>
            </a:r>
          </a:p>
          <a:p>
            <a:r>
              <a:rPr lang="en-US" dirty="0"/>
              <a:t>Manual debugging  can be done using 2 potentiometer knobs.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3E4659-6CF7-F746-B187-8383952F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995083" y="3375212"/>
            <a:ext cx="793376" cy="443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FPGA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4979" y="3408829"/>
            <a:ext cx="847165" cy="322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87152" y="2218765"/>
            <a:ext cx="5903259" cy="35903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/>
          <p:nvPr/>
        </p:nvCxnSpPr>
        <p:spPr>
          <a:xfrm>
            <a:off x="4975412" y="3435723"/>
            <a:ext cx="1936376" cy="974912"/>
          </a:xfrm>
          <a:prstGeom prst="bentConnector3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7140388" y="3267635"/>
            <a:ext cx="2070847" cy="1156447"/>
          </a:xfrm>
          <a:prstGeom prst="bentConnector3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H="1">
            <a:off x="8798052" y="3970243"/>
            <a:ext cx="1943101" cy="874059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911788" y="4289612"/>
            <a:ext cx="228600" cy="2823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197787" y="3153334"/>
            <a:ext cx="268941" cy="2823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3" idx="1"/>
          </p:cNvCxnSpPr>
          <p:nvPr/>
        </p:nvCxnSpPr>
        <p:spPr>
          <a:xfrm>
            <a:off x="336176" y="3590365"/>
            <a:ext cx="658907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795183" y="3583641"/>
            <a:ext cx="369796" cy="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3"/>
          </p:cNvCxnSpPr>
          <p:nvPr/>
        </p:nvCxnSpPr>
        <p:spPr>
          <a:xfrm flipV="1">
            <a:off x="3012144" y="3563470"/>
            <a:ext cx="29583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321425" y="3395380"/>
            <a:ext cx="954740" cy="369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Syringes</a:t>
            </a:r>
          </a:p>
        </p:txBody>
      </p:sp>
      <p:cxnSp>
        <p:nvCxnSpPr>
          <p:cNvPr id="31" name="Straight Arrow Connector 30"/>
          <p:cNvCxnSpPr>
            <a:stCxn id="28" idx="3"/>
          </p:cNvCxnSpPr>
          <p:nvPr/>
        </p:nvCxnSpPr>
        <p:spPr>
          <a:xfrm>
            <a:off x="4276165" y="3580279"/>
            <a:ext cx="510987" cy="10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0"/>
            <a:endCxn id="16" idx="4"/>
          </p:cNvCxnSpPr>
          <p:nvPr/>
        </p:nvCxnSpPr>
        <p:spPr>
          <a:xfrm>
            <a:off x="7026088" y="4289612"/>
            <a:ext cx="0" cy="2823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7" idx="0"/>
            <a:endCxn id="17" idx="4"/>
          </p:cNvCxnSpPr>
          <p:nvPr/>
        </p:nvCxnSpPr>
        <p:spPr>
          <a:xfrm>
            <a:off x="9332258" y="3153334"/>
            <a:ext cx="0" cy="2823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176" y="4059858"/>
            <a:ext cx="1661676" cy="174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1.Set V1 -1</a:t>
            </a:r>
          </a:p>
          <a:p>
            <a:r>
              <a:rPr lang="en-US" dirty="0"/>
              <a:t>2.Delay -10s</a:t>
            </a:r>
          </a:p>
          <a:p>
            <a:r>
              <a:rPr lang="en-US" dirty="0"/>
              <a:t>3.Set V1-0</a:t>
            </a:r>
          </a:p>
          <a:p>
            <a:r>
              <a:rPr lang="en-US" dirty="0"/>
              <a:t>4.Set V2-1</a:t>
            </a:r>
          </a:p>
          <a:p>
            <a:r>
              <a:rPr lang="en-US" dirty="0"/>
              <a:t>5.Delay -10s</a:t>
            </a:r>
          </a:p>
          <a:p>
            <a:endParaRPr lang="en-US" dirty="0"/>
          </a:p>
        </p:txBody>
      </p:sp>
      <p:cxnSp>
        <p:nvCxnSpPr>
          <p:cNvPr id="37" name="Elbow Connector 36"/>
          <p:cNvCxnSpPr/>
          <p:nvPr/>
        </p:nvCxnSpPr>
        <p:spPr>
          <a:xfrm>
            <a:off x="4975255" y="3429074"/>
            <a:ext cx="1936533" cy="981636"/>
          </a:xfrm>
          <a:prstGeom prst="bentConnector3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flipV="1">
            <a:off x="7140388" y="3267635"/>
            <a:ext cx="2070847" cy="1156447"/>
          </a:xfrm>
          <a:prstGeom prst="bentConnector3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911631" y="4289612"/>
            <a:ext cx="228600" cy="282388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Elbow Connector 41"/>
          <p:cNvCxnSpPr/>
          <p:nvPr/>
        </p:nvCxnSpPr>
        <p:spPr>
          <a:xfrm flipV="1">
            <a:off x="7145969" y="3267634"/>
            <a:ext cx="2070847" cy="1156447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9205812" y="3153334"/>
            <a:ext cx="268941" cy="282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Elbow Connector 44"/>
          <p:cNvCxnSpPr/>
          <p:nvPr/>
        </p:nvCxnSpPr>
        <p:spPr>
          <a:xfrm rot="16200000" flipH="1">
            <a:off x="8803785" y="3970243"/>
            <a:ext cx="1943101" cy="874059"/>
          </a:xfrm>
          <a:prstGeom prst="bentConnector3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DF64600-2432-3048-AE08-58B67EA1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8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Functionality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084128"/>
              </p:ext>
            </p:extLst>
          </p:nvPr>
        </p:nvGraphicFramePr>
        <p:xfrm>
          <a:off x="880080" y="3054206"/>
          <a:ext cx="5323017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</a:tblGrid>
              <a:tr h="31485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2684507" y="3054206"/>
            <a:ext cx="0" cy="3657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80522" y="3054206"/>
            <a:ext cx="0" cy="3657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960080" y="3054206"/>
            <a:ext cx="0" cy="3657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7150" y="2746429"/>
            <a:ext cx="9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75258" y="2749376"/>
            <a:ext cx="967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Valve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4415" y="2785016"/>
            <a:ext cx="187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Don’t Care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4773" y="2796196"/>
            <a:ext cx="65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Bit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14773" y="2796196"/>
            <a:ext cx="57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88451"/>
              </p:ext>
            </p:extLst>
          </p:nvPr>
        </p:nvGraphicFramePr>
        <p:xfrm>
          <a:off x="880080" y="4464563"/>
          <a:ext cx="5323017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</a:tblGrid>
              <a:tr h="31485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2684507" y="4464563"/>
            <a:ext cx="0" cy="3657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80522" y="4464563"/>
            <a:ext cx="0" cy="3657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60080" y="4464563"/>
            <a:ext cx="0" cy="3657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7150" y="4156786"/>
            <a:ext cx="9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Opcode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75258" y="4159733"/>
            <a:ext cx="1060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Don’t Care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2835533" y="4171323"/>
            <a:ext cx="187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Delay 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55957" y="4199838"/>
            <a:ext cx="65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Debug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220728" y="4464563"/>
            <a:ext cx="0" cy="3657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5103336" y="4182125"/>
            <a:ext cx="109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Unit of time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7150" y="1844687"/>
            <a:ext cx="223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Instruction set: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714D062-511B-C24C-ABA8-F0D2691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17149" y="2361090"/>
            <a:ext cx="193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Set Instruction</a:t>
            </a:r>
            <a:endParaRPr lang="en-US" sz="1600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917149" y="3699340"/>
            <a:ext cx="241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Delay Instruction</a:t>
            </a:r>
            <a:endParaRPr lang="en-US" sz="1600" u="sng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714673"/>
              </p:ext>
            </p:extLst>
          </p:nvPr>
        </p:nvGraphicFramePr>
        <p:xfrm>
          <a:off x="869011" y="5646983"/>
          <a:ext cx="5323017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53477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</a:tblGrid>
              <a:tr h="31485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9" name="Straight Connector 28"/>
          <p:cNvCxnSpPr/>
          <p:nvPr/>
        </p:nvCxnSpPr>
        <p:spPr>
          <a:xfrm>
            <a:off x="1685782" y="5646983"/>
            <a:ext cx="0" cy="3657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22410" y="5339206"/>
            <a:ext cx="9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Opcode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80518" y="5342153"/>
            <a:ext cx="1060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Don’t Care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917149" y="4999758"/>
            <a:ext cx="2028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Halt</a:t>
            </a:r>
            <a:endParaRPr lang="en-US" sz="1600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6815977" y="2261675"/>
            <a:ext cx="47231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Example of instructions for the transformation chip:</a:t>
            </a:r>
          </a:p>
          <a:p>
            <a:endParaRPr lang="en-US" dirty="0" smtClean="0"/>
          </a:p>
          <a:p>
            <a:r>
              <a:rPr lang="en-US" dirty="0" smtClean="0"/>
              <a:t>set valve 1 open</a:t>
            </a:r>
          </a:p>
          <a:p>
            <a:r>
              <a:rPr lang="en-US" dirty="0" smtClean="0"/>
              <a:t>set valve 2 open</a:t>
            </a:r>
          </a:p>
          <a:p>
            <a:r>
              <a:rPr lang="en-US" dirty="0"/>
              <a:t>d</a:t>
            </a:r>
            <a:r>
              <a:rPr lang="en-US" dirty="0" smtClean="0"/>
              <a:t>elay for 500 millisecond (debug = 0)</a:t>
            </a:r>
          </a:p>
          <a:p>
            <a:r>
              <a:rPr lang="en-US" dirty="0" smtClean="0"/>
              <a:t>set valve 1 close</a:t>
            </a:r>
          </a:p>
          <a:p>
            <a:r>
              <a:rPr lang="en-US" dirty="0"/>
              <a:t>s</a:t>
            </a:r>
            <a:r>
              <a:rPr lang="en-US" dirty="0" smtClean="0"/>
              <a:t>et valve 2 close</a:t>
            </a:r>
          </a:p>
          <a:p>
            <a:r>
              <a:rPr lang="en-US" dirty="0" smtClean="0"/>
              <a:t>set valve 3 open</a:t>
            </a:r>
          </a:p>
          <a:p>
            <a:r>
              <a:rPr lang="en-US" dirty="0" smtClean="0"/>
              <a:t>delay for 500 millisecond (debug =0)</a:t>
            </a:r>
          </a:p>
          <a:p>
            <a:r>
              <a:rPr lang="en-US" dirty="0"/>
              <a:t>s</a:t>
            </a:r>
            <a:r>
              <a:rPr lang="en-US" dirty="0" smtClean="0"/>
              <a:t>et valve 3 close   </a:t>
            </a:r>
          </a:p>
          <a:p>
            <a:r>
              <a:rPr lang="en-US" dirty="0" smtClean="0"/>
              <a:t>halt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5325" y="1844687"/>
            <a:ext cx="41184" cy="5013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5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functionality   (For one  valve)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4247" y="3340318"/>
            <a:ext cx="790832" cy="95147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8647" y="2351777"/>
            <a:ext cx="951470" cy="4819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5340" y="3340318"/>
            <a:ext cx="1421026" cy="11738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Instruction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3187" y="2833690"/>
            <a:ext cx="1421028" cy="1482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52734" y="5794038"/>
            <a:ext cx="1037967" cy="9025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XADC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10582" y="5749884"/>
            <a:ext cx="778476" cy="10008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Status Registers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03458" y="6073948"/>
            <a:ext cx="976184" cy="3336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Encoder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00020" y="3896371"/>
            <a:ext cx="679622" cy="7908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2:1</a:t>
            </a:r>
          </a:p>
          <a:p>
            <a:pPr algn="ctr"/>
            <a:r>
              <a:rPr lang="en-US" dirty="0"/>
              <a:t>MUX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036593" y="3927263"/>
            <a:ext cx="1050325" cy="926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PWM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840945" y="5547658"/>
            <a:ext cx="1178011" cy="6054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</p:txBody>
      </p:sp>
      <p:cxnSp>
        <p:nvCxnSpPr>
          <p:cNvPr id="21" name="Elbow Connector 20"/>
          <p:cNvCxnSpPr>
            <a:stCxn id="9" idx="3"/>
            <a:endCxn id="8" idx="0"/>
          </p:cNvCxnSpPr>
          <p:nvPr/>
        </p:nvCxnSpPr>
        <p:spPr>
          <a:xfrm flipH="1">
            <a:off x="929663" y="2592734"/>
            <a:ext cx="1470454" cy="747584"/>
          </a:xfrm>
          <a:prstGeom prst="bentConnector4">
            <a:avLst>
              <a:gd name="adj1" fmla="val -15546"/>
              <a:gd name="adj2" fmla="val -8099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164442" y="2456809"/>
            <a:ext cx="284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3"/>
          </p:cNvCxnSpPr>
          <p:nvPr/>
        </p:nvCxnSpPr>
        <p:spPr>
          <a:xfrm>
            <a:off x="1325079" y="3816053"/>
            <a:ext cx="8402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9" idx="1"/>
          </p:cNvCxnSpPr>
          <p:nvPr/>
        </p:nvCxnSpPr>
        <p:spPr>
          <a:xfrm rot="16200000" flipV="1">
            <a:off x="917307" y="3124075"/>
            <a:ext cx="1223319" cy="160637"/>
          </a:xfrm>
          <a:prstGeom prst="bentConnector4">
            <a:avLst>
              <a:gd name="adj1" fmla="val 55303"/>
              <a:gd name="adj2" fmla="val 242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54345" y="6049893"/>
            <a:ext cx="518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754345" y="6356752"/>
            <a:ext cx="518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13" idx="0"/>
          </p:cNvCxnSpPr>
          <p:nvPr/>
        </p:nvCxnSpPr>
        <p:spPr>
          <a:xfrm rot="16200000" flipH="1">
            <a:off x="5100069" y="4650133"/>
            <a:ext cx="1433382" cy="76611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290701" y="6250675"/>
            <a:ext cx="1519881" cy="13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 flipV="1">
            <a:off x="6589058" y="6240765"/>
            <a:ext cx="914400" cy="9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237788" y="4079663"/>
            <a:ext cx="5622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 rot="16200000" flipV="1">
            <a:off x="7004705" y="5087103"/>
            <a:ext cx="1782160" cy="191530"/>
          </a:xfrm>
          <a:prstGeom prst="bentConnector4">
            <a:avLst>
              <a:gd name="adj1" fmla="val 38906"/>
              <a:gd name="adj2" fmla="val 37419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80882" y="3916492"/>
            <a:ext cx="4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0123090" y="4854020"/>
            <a:ext cx="0" cy="69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>
            <a:off x="8479642" y="4291788"/>
            <a:ext cx="1556951" cy="988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0604" y="5910059"/>
            <a:ext cx="76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  <a:r>
              <a:rPr lang="en-US" sz="1400"/>
              <a:t>nob1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2099435" y="6229965"/>
            <a:ext cx="76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Knob2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144215" y="2883119"/>
            <a:ext cx="620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Ins[0]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8618769" y="3670170"/>
            <a:ext cx="103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Manual delay</a:t>
            </a:r>
          </a:p>
        </p:txBody>
      </p:sp>
      <p:cxnSp>
        <p:nvCxnSpPr>
          <p:cNvPr id="69" name="Elbow Connector 68"/>
          <p:cNvCxnSpPr>
            <a:endCxn id="16" idx="0"/>
          </p:cNvCxnSpPr>
          <p:nvPr/>
        </p:nvCxnSpPr>
        <p:spPr>
          <a:xfrm>
            <a:off x="6159662" y="3182752"/>
            <a:ext cx="4402094" cy="7445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0"/>
          </p:cNvCxnSpPr>
          <p:nvPr/>
        </p:nvCxnSpPr>
        <p:spPr>
          <a:xfrm flipH="1" flipV="1">
            <a:off x="5433700" y="2456809"/>
            <a:ext cx="1" cy="376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424082" y="2057400"/>
            <a:ext cx="2030596" cy="3994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42336" y="2491887"/>
            <a:ext cx="1203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Delay Time</a:t>
            </a:r>
          </a:p>
        </p:txBody>
      </p:sp>
      <p:cxnSp>
        <p:nvCxnSpPr>
          <p:cNvPr id="75" name="Elbow Connector 74"/>
          <p:cNvCxnSpPr>
            <a:stCxn id="72" idx="1"/>
            <a:endCxn id="6" idx="1"/>
          </p:cNvCxnSpPr>
          <p:nvPr/>
        </p:nvCxnSpPr>
        <p:spPr>
          <a:xfrm rot="10800000" flipV="1">
            <a:off x="534248" y="2257105"/>
            <a:ext cx="3889835" cy="1558948"/>
          </a:xfrm>
          <a:prstGeom prst="bentConnector3">
            <a:avLst>
              <a:gd name="adj1" fmla="val 10587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786618" y="1915661"/>
            <a:ext cx="100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Stall</a:t>
            </a:r>
          </a:p>
        </p:txBody>
      </p:sp>
      <p:cxnSp>
        <p:nvCxnSpPr>
          <p:cNvPr id="79" name="Elbow Connector 78"/>
          <p:cNvCxnSpPr>
            <a:stCxn id="9" idx="3"/>
            <a:endCxn id="13" idx="0"/>
          </p:cNvCxnSpPr>
          <p:nvPr/>
        </p:nvCxnSpPr>
        <p:spPr>
          <a:xfrm>
            <a:off x="6144215" y="3575096"/>
            <a:ext cx="1995616" cy="3212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165868" y="3247644"/>
            <a:ext cx="84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Debug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0A0ACC-DF82-A343-9C97-1EB032DA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6443" y="2278207"/>
            <a:ext cx="3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cxnSp>
        <p:nvCxnSpPr>
          <p:cNvPr id="14" name="Elbow Connector 13"/>
          <p:cNvCxnSpPr>
            <a:stCxn id="8" idx="3"/>
            <a:endCxn id="9" idx="1"/>
          </p:cNvCxnSpPr>
          <p:nvPr/>
        </p:nvCxnSpPr>
        <p:spPr>
          <a:xfrm flipV="1">
            <a:off x="3586366" y="3575096"/>
            <a:ext cx="1136821" cy="3521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39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necessity for a days counter </a:t>
            </a:r>
          </a:p>
          <a:p>
            <a:r>
              <a:rPr lang="en-US" dirty="0"/>
              <a:t>We implemented without using a single huge milliseconds counter.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2197C4-6FFE-EB49-B9ED-FC3E1685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1540</TotalTime>
  <Words>923</Words>
  <Application>Microsoft Macintosh PowerPoint</Application>
  <PresentationFormat>Widescreen</PresentationFormat>
  <Paragraphs>311</Paragraphs>
  <Slides>19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Gill Sans MT</vt:lpstr>
      <vt:lpstr>Helvetica</vt:lpstr>
      <vt:lpstr>Mangal</vt:lpstr>
      <vt:lpstr>Wingdings 2</vt:lpstr>
      <vt:lpstr>Arial</vt:lpstr>
      <vt:lpstr>Dividend</vt:lpstr>
      <vt:lpstr>MicroFluidic Flow Control</vt:lpstr>
      <vt:lpstr>Goal</vt:lpstr>
      <vt:lpstr>High level overview -Transformation</vt:lpstr>
      <vt:lpstr>High level overview</vt:lpstr>
      <vt:lpstr>Overview specification</vt:lpstr>
      <vt:lpstr>Functionality</vt:lpstr>
      <vt:lpstr>Detailed Functionality</vt:lpstr>
      <vt:lpstr>Detailed functionality   (For one  valve)</vt:lpstr>
      <vt:lpstr>Verilog example</vt:lpstr>
      <vt:lpstr>PowerPoint Presentation</vt:lpstr>
      <vt:lpstr>Successes</vt:lpstr>
      <vt:lpstr>failures</vt:lpstr>
      <vt:lpstr>Design tradeoffs</vt:lpstr>
      <vt:lpstr>Video</vt:lpstr>
      <vt:lpstr>Work distribution</vt:lpstr>
      <vt:lpstr>PowerPoint Presentation</vt:lpstr>
      <vt:lpstr>Appendix</vt:lpstr>
      <vt:lpstr>High level overview of  the Functionality</vt:lpstr>
      <vt:lpstr>RTL  of  the counter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MicroFluidic Flow Control</dc:title>
  <dc:creator>Ashley Gomez</dc:creator>
  <cp:lastModifiedBy>Ashley Gomez</cp:lastModifiedBy>
  <cp:revision>31</cp:revision>
  <dcterms:created xsi:type="dcterms:W3CDTF">2018-04-23T01:19:35Z</dcterms:created>
  <dcterms:modified xsi:type="dcterms:W3CDTF">2018-04-24T14:39:32Z</dcterms:modified>
</cp:coreProperties>
</file>